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18"/>
  </p:notesMasterIdLst>
  <p:sldIdLst>
    <p:sldId id="256" r:id="rId5"/>
    <p:sldId id="257" r:id="rId6"/>
    <p:sldId id="277" r:id="rId7"/>
    <p:sldId id="274" r:id="rId8"/>
    <p:sldId id="276" r:id="rId9"/>
    <p:sldId id="275" r:id="rId10"/>
    <p:sldId id="265" r:id="rId11"/>
    <p:sldId id="269" r:id="rId12"/>
    <p:sldId id="270" r:id="rId13"/>
    <p:sldId id="271" r:id="rId14"/>
    <p:sldId id="272" r:id="rId15"/>
    <p:sldId id="273" r:id="rId16"/>
    <p:sldId id="26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A0"/>
    <a:srgbClr val="00B5CE"/>
    <a:srgbClr val="00444F"/>
    <a:srgbClr val="4A7729"/>
    <a:srgbClr val="77BC1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2517E-44E1-47F4-F189-3163C03192AC}" v="318" dt="2023-12-13T14:24:52.490"/>
    <p1510:client id="{6B031587-A9C3-588F-16E0-DDE84DE44FA4}" v="141" dt="2023-06-23T13:06:53.421"/>
    <p1510:client id="{7F68CED4-C3B1-E9A2-21CB-04B12C03F086}" v="103" dt="2023-06-28T14:09:34.631"/>
    <p1510:client id="{A07B6EF2-1C83-F4F2-1409-77F9B46ABDB5}" v="4" dt="2023-06-28T08:31:08.050"/>
    <p1510:client id="{C3692960-4BC7-6594-5166-74F6B829CA15}" v="14" dt="2023-12-11T10:04:44.610"/>
    <p1510:client id="{EBE910FD-6763-3EFD-5DD8-1A6C50E9A757}" v="240" dt="2023-06-28T11:55:12.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1"/>
    <p:restoredTop sz="94643"/>
  </p:normalViewPr>
  <p:slideViewPr>
    <p:cSldViewPr>
      <p:cViewPr varScale="1">
        <p:scale>
          <a:sx n="62" d="100"/>
          <a:sy n="62" d="100"/>
        </p:scale>
        <p:origin x="154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D72D8-4D9F-C143-A3A4-75AEEA19009B}" type="datetimeFigureOut">
              <a:rPr lang="en-US" smtClean="0"/>
              <a:t>12/13/2023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9B9C0-8E74-254B-AEBE-65E26C957260}" type="slidenum">
              <a:rPr lang="en-US" smtClean="0"/>
              <a:t>‹#›</a:t>
            </a:fld>
            <a:endParaRPr lang="en-US"/>
          </a:p>
        </p:txBody>
      </p:sp>
    </p:spTree>
    <p:extLst>
      <p:ext uri="{BB962C8B-B14F-4D97-AF65-F5344CB8AC3E}">
        <p14:creationId xmlns:p14="http://schemas.microsoft.com/office/powerpoint/2010/main" val="7691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Pendent cross</a:t>
            </a:r>
          </a:p>
        </p:txBody>
      </p:sp>
      <p:sp>
        <p:nvSpPr>
          <p:cNvPr id="4" name="Slide Number Placeholder 3"/>
          <p:cNvSpPr>
            <a:spLocks noGrp="1"/>
          </p:cNvSpPr>
          <p:nvPr>
            <p:ph type="sldNum" sz="quarter" idx="5"/>
          </p:nvPr>
        </p:nvSpPr>
        <p:spPr/>
        <p:txBody>
          <a:bodyPr/>
          <a:lstStyle/>
          <a:p>
            <a:fld id="{5F19B9C0-8E74-254B-AEBE-65E26C957260}" type="slidenum">
              <a:rPr lang="en-US" smtClean="0"/>
              <a:t>4</a:t>
            </a:fld>
            <a:endParaRPr lang="en-US"/>
          </a:p>
        </p:txBody>
      </p:sp>
    </p:spTree>
    <p:extLst>
      <p:ext uri="{BB962C8B-B14F-4D97-AF65-F5344CB8AC3E}">
        <p14:creationId xmlns:p14="http://schemas.microsoft.com/office/powerpoint/2010/main" val="138452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Dirk with Sheath and fork</a:t>
            </a:r>
          </a:p>
        </p:txBody>
      </p:sp>
      <p:sp>
        <p:nvSpPr>
          <p:cNvPr id="4" name="Slide Number Placeholder 3"/>
          <p:cNvSpPr>
            <a:spLocks noGrp="1"/>
          </p:cNvSpPr>
          <p:nvPr>
            <p:ph type="sldNum" sz="quarter" idx="5"/>
          </p:nvPr>
        </p:nvSpPr>
        <p:spPr/>
        <p:txBody>
          <a:bodyPr/>
          <a:lstStyle/>
          <a:p>
            <a:fld id="{5F19B9C0-8E74-254B-AEBE-65E26C957260}" type="slidenum">
              <a:rPr lang="en-US" smtClean="0"/>
              <a:t>6</a:t>
            </a:fld>
            <a:endParaRPr lang="en-US"/>
          </a:p>
        </p:txBody>
      </p:sp>
    </p:spTree>
    <p:extLst>
      <p:ext uri="{BB962C8B-B14F-4D97-AF65-F5344CB8AC3E}">
        <p14:creationId xmlns:p14="http://schemas.microsoft.com/office/powerpoint/2010/main" val="392403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Sampler</a:t>
            </a:r>
          </a:p>
        </p:txBody>
      </p:sp>
      <p:sp>
        <p:nvSpPr>
          <p:cNvPr id="4" name="Slide Number Placeholder 3"/>
          <p:cNvSpPr>
            <a:spLocks noGrp="1"/>
          </p:cNvSpPr>
          <p:nvPr>
            <p:ph type="sldNum" sz="quarter" idx="5"/>
          </p:nvPr>
        </p:nvSpPr>
        <p:spPr/>
        <p:txBody>
          <a:bodyPr/>
          <a:lstStyle/>
          <a:p>
            <a:fld id="{5F19B9C0-8E74-254B-AEBE-65E26C957260}" type="slidenum">
              <a:rPr lang="en-US" smtClean="0"/>
              <a:t>7</a:t>
            </a:fld>
            <a:endParaRPr lang="en-US"/>
          </a:p>
        </p:txBody>
      </p:sp>
    </p:spTree>
    <p:extLst>
      <p:ext uri="{BB962C8B-B14F-4D97-AF65-F5344CB8AC3E}">
        <p14:creationId xmlns:p14="http://schemas.microsoft.com/office/powerpoint/2010/main" val="412720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Cross was found near the Jacobite lines and was likely worn around the neck.  During the Archaeological excavations in 2006,  many Buckels and buttons were found as they are the sorts of things that could be torn off while hand to hand fighting.  it may be that this is the case with this object.  </a:t>
            </a:r>
          </a:p>
        </p:txBody>
      </p:sp>
      <p:sp>
        <p:nvSpPr>
          <p:cNvPr id="4" name="Slide Number Placeholder 3"/>
          <p:cNvSpPr>
            <a:spLocks noGrp="1"/>
          </p:cNvSpPr>
          <p:nvPr>
            <p:ph type="sldNum" sz="quarter" idx="5"/>
          </p:nvPr>
        </p:nvSpPr>
        <p:spPr/>
        <p:txBody>
          <a:bodyPr/>
          <a:lstStyle/>
          <a:p>
            <a:fld id="{5F19B9C0-8E74-254B-AEBE-65E26C957260}" type="slidenum">
              <a:rPr lang="en-US" smtClean="0"/>
              <a:t>9</a:t>
            </a:fld>
            <a:endParaRPr lang="en-US"/>
          </a:p>
        </p:txBody>
      </p:sp>
    </p:spTree>
    <p:extLst>
      <p:ext uri="{BB962C8B-B14F-4D97-AF65-F5344CB8AC3E}">
        <p14:creationId xmlns:p14="http://schemas.microsoft.com/office/powerpoint/2010/main" val="1397499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Sword was </a:t>
            </a:r>
            <a:r>
              <a:rPr lang="en-GB" dirty="0"/>
              <a:t>It was recovered from the Jacobite baggage train following the battle and taken to Brodie Castle, where it remained until 2007.</a:t>
            </a:r>
          </a:p>
          <a:p>
            <a:endParaRPr lang="en-GB" dirty="0">
              <a:cs typeface="Calibri"/>
            </a:endParaRPr>
          </a:p>
          <a:p>
            <a:r>
              <a:rPr lang="en-GB" dirty="0">
                <a:cs typeface="Calibri"/>
              </a:rPr>
              <a:t>This image is of the basket hilt of the sword,  on it you can see a range of symbols including clubs and swords</a:t>
            </a:r>
          </a:p>
          <a:p>
            <a:endParaRPr lang="en-GB" dirty="0">
              <a:cs typeface="Calibri"/>
            </a:endParaRPr>
          </a:p>
          <a:p>
            <a:r>
              <a:rPr lang="en-GB" dirty="0">
                <a:cs typeface="Calibri"/>
              </a:rPr>
              <a:t>The Sword can now be see at the Culloden battlefield and visitor </a:t>
            </a:r>
            <a:r>
              <a:rPr lang="en-GB" dirty="0" err="1">
                <a:cs typeface="Calibri"/>
              </a:rPr>
              <a:t>center</a:t>
            </a:r>
            <a:endParaRPr lang="en-GB" dirty="0">
              <a:cs typeface="Calibri"/>
            </a:endParaRPr>
          </a:p>
        </p:txBody>
      </p:sp>
      <p:sp>
        <p:nvSpPr>
          <p:cNvPr id="4" name="Slide Number Placeholder 3"/>
          <p:cNvSpPr>
            <a:spLocks noGrp="1"/>
          </p:cNvSpPr>
          <p:nvPr>
            <p:ph type="sldNum" sz="quarter" idx="5"/>
          </p:nvPr>
        </p:nvSpPr>
        <p:spPr/>
        <p:txBody>
          <a:bodyPr/>
          <a:lstStyle/>
          <a:p>
            <a:fld id="{5F19B9C0-8E74-254B-AEBE-65E26C957260}" type="slidenum">
              <a:rPr lang="en-US" smtClean="0"/>
              <a:t>10</a:t>
            </a:fld>
            <a:endParaRPr lang="en-US"/>
          </a:p>
        </p:txBody>
      </p:sp>
    </p:spTree>
    <p:extLst>
      <p:ext uri="{BB962C8B-B14F-4D97-AF65-F5344CB8AC3E}">
        <p14:creationId xmlns:p14="http://schemas.microsoft.com/office/powerpoint/2010/main" val="365894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a:t>
            </a:r>
            <a:r>
              <a:rPr lang="en-US" dirty="0" err="1">
                <a:cs typeface="Calibri"/>
              </a:rPr>
              <a:t>Sgian</a:t>
            </a:r>
            <a:r>
              <a:rPr lang="en-US" dirty="0">
                <a:cs typeface="Calibri"/>
              </a:rPr>
              <a:t> Dubh or black knife was worn as part of everyday clothing.  It is also referred to as a Dirk.  It was a multifunctional tool, this one includes a fork which </a:t>
            </a:r>
            <a:r>
              <a:rPr lang="en-GB" dirty="0"/>
              <a:t>enabled the wearer to carry a full cutlery set while working or travelling, without adding significantly to their baggage.</a:t>
            </a:r>
            <a:endParaRPr lang="en-US" dirty="0">
              <a:cs typeface="Calibri"/>
            </a:endParaRPr>
          </a:p>
        </p:txBody>
      </p:sp>
      <p:sp>
        <p:nvSpPr>
          <p:cNvPr id="4" name="Slide Number Placeholder 3"/>
          <p:cNvSpPr>
            <a:spLocks noGrp="1"/>
          </p:cNvSpPr>
          <p:nvPr>
            <p:ph type="sldNum" sz="quarter" idx="5"/>
          </p:nvPr>
        </p:nvSpPr>
        <p:spPr/>
        <p:txBody>
          <a:bodyPr/>
          <a:lstStyle/>
          <a:p>
            <a:fld id="{5F19B9C0-8E74-254B-AEBE-65E26C957260}" type="slidenum">
              <a:rPr lang="en-US" smtClean="0"/>
              <a:t>11</a:t>
            </a:fld>
            <a:endParaRPr lang="en-US"/>
          </a:p>
        </p:txBody>
      </p:sp>
    </p:spTree>
    <p:extLst>
      <p:ext uri="{BB962C8B-B14F-4D97-AF65-F5344CB8AC3E}">
        <p14:creationId xmlns:p14="http://schemas.microsoft.com/office/powerpoint/2010/main" val="1890123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Embroidery samplers were used to show off sewing skills and literacy;  this one is produced by a 12-year-old in the aftermath of Culloden.  on it you can see an image of a government soldier with the name Peter Law above his head.  He is pictured stabbing a Jacobite.</a:t>
            </a:r>
          </a:p>
          <a:p>
            <a:r>
              <a:rPr lang="en-GB" dirty="0"/>
              <a:t>It shows examples of the propaganda that was circulating at the time.  </a:t>
            </a:r>
          </a:p>
        </p:txBody>
      </p:sp>
      <p:sp>
        <p:nvSpPr>
          <p:cNvPr id="4" name="Slide Number Placeholder 3"/>
          <p:cNvSpPr>
            <a:spLocks noGrp="1"/>
          </p:cNvSpPr>
          <p:nvPr>
            <p:ph type="sldNum" sz="quarter" idx="5"/>
          </p:nvPr>
        </p:nvSpPr>
        <p:spPr/>
        <p:txBody>
          <a:bodyPr/>
          <a:lstStyle/>
          <a:p>
            <a:fld id="{5F19B9C0-8E74-254B-AEBE-65E26C957260}" type="slidenum">
              <a:rPr lang="en-US" smtClean="0"/>
              <a:t>12</a:t>
            </a:fld>
            <a:endParaRPr lang="en-US"/>
          </a:p>
        </p:txBody>
      </p:sp>
    </p:spTree>
    <p:extLst>
      <p:ext uri="{BB962C8B-B14F-4D97-AF65-F5344CB8AC3E}">
        <p14:creationId xmlns:p14="http://schemas.microsoft.com/office/powerpoint/2010/main" val="4101279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4" name="Title 1"/>
          <p:cNvSpPr>
            <a:spLocks noGrp="1"/>
          </p:cNvSpPr>
          <p:nvPr>
            <p:ph type="title"/>
          </p:nvPr>
        </p:nvSpPr>
        <p:spPr>
          <a:xfrm>
            <a:off x="628650" y="5301208"/>
            <a:ext cx="7903790" cy="1080120"/>
          </a:xfrm>
          <a:prstGeom prst="rect">
            <a:avLst/>
          </a:prstGeom>
        </p:spPr>
        <p:txBody>
          <a:bodyPr anchor="ctr"/>
          <a:lstStyle>
            <a:lvl1pPr algn="ctr">
              <a:defRPr sz="3200" b="1" i="0">
                <a:solidFill>
                  <a:schemeClr val="bg1"/>
                </a:solidFill>
                <a:latin typeface="Open Sans" charset="0"/>
                <a:ea typeface="Open Sans" charset="0"/>
                <a:cs typeface="Open Sans" charset="0"/>
              </a:defRPr>
            </a:lvl1pPr>
          </a:lstStyle>
          <a:p>
            <a:r>
              <a:rPr lang="en-US" dirty="0"/>
              <a:t>Click to edit Master title style</a:t>
            </a:r>
          </a:p>
        </p:txBody>
      </p:sp>
    </p:spTree>
    <p:extLst>
      <p:ext uri="{BB962C8B-B14F-4D97-AF65-F5344CB8AC3E}">
        <p14:creationId xmlns:p14="http://schemas.microsoft.com/office/powerpoint/2010/main" val="32189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4" name="Title 1"/>
          <p:cNvSpPr>
            <a:spLocks noGrp="1"/>
          </p:cNvSpPr>
          <p:nvPr>
            <p:ph type="title"/>
          </p:nvPr>
        </p:nvSpPr>
        <p:spPr>
          <a:xfrm>
            <a:off x="628650" y="3717032"/>
            <a:ext cx="2359174" cy="2664296"/>
          </a:xfrm>
          <a:prstGeom prst="rect">
            <a:avLst/>
          </a:prstGeom>
        </p:spPr>
        <p:txBody>
          <a:bodyPr anchor="ctr"/>
          <a:lstStyle>
            <a:lvl1pPr algn="l">
              <a:defRPr sz="3200" b="1" i="0">
                <a:solidFill>
                  <a:schemeClr val="bg1"/>
                </a:solidFill>
                <a:latin typeface="Open Sans" charset="0"/>
                <a:ea typeface="Open Sans" charset="0"/>
                <a:cs typeface="Open Sans" charset="0"/>
              </a:defRPr>
            </a:lvl1pPr>
          </a:lstStyle>
          <a:p>
            <a:r>
              <a:rPr lang="en-US" dirty="0"/>
              <a:t>Click to edit Master title style</a:t>
            </a:r>
          </a:p>
        </p:txBody>
      </p:sp>
      <p:sp>
        <p:nvSpPr>
          <p:cNvPr id="9" name="Subtitle 2"/>
          <p:cNvSpPr>
            <a:spLocks noGrp="1"/>
          </p:cNvSpPr>
          <p:nvPr>
            <p:ph type="subTitle" idx="10" hasCustomPrompt="1"/>
          </p:nvPr>
        </p:nvSpPr>
        <p:spPr>
          <a:xfrm>
            <a:off x="628650" y="1556792"/>
            <a:ext cx="2359174" cy="1440160"/>
          </a:xfrm>
          <a:prstGeom prst="rect">
            <a:avLst/>
          </a:prstGeom>
        </p:spPr>
        <p:txBody>
          <a:bodyPr wrap="square" anchor="ct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2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a:t>
            </a:r>
          </a:p>
        </p:txBody>
      </p:sp>
    </p:spTree>
    <p:extLst>
      <p:ext uri="{BB962C8B-B14F-4D97-AF65-F5344CB8AC3E}">
        <p14:creationId xmlns:p14="http://schemas.microsoft.com/office/powerpoint/2010/main" val="1537352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3" name="Content Placeholder 2"/>
          <p:cNvSpPr>
            <a:spLocks noGrp="1"/>
          </p:cNvSpPr>
          <p:nvPr>
            <p:ph idx="1"/>
          </p:nvPr>
        </p:nvSpPr>
        <p:spPr>
          <a:xfrm>
            <a:off x="457200" y="1600200"/>
            <a:ext cx="8229600" cy="4525963"/>
          </a:xfrm>
          <a:prstGeom prst="rect">
            <a:avLst/>
          </a:prstGeom>
        </p:spPr>
        <p:txBody>
          <a:bodyPr/>
          <a:lstStyle>
            <a:lvl1pPr marL="0" indent="0">
              <a:buNone/>
              <a:defRPr sz="30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18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p:txBody>
      </p:sp>
      <p:sp>
        <p:nvSpPr>
          <p:cNvPr id="5" name="Subtitle 2"/>
          <p:cNvSpPr>
            <a:spLocks noGrp="1"/>
          </p:cNvSpPr>
          <p:nvPr>
            <p:ph type="subTitle" idx="10"/>
          </p:nvPr>
        </p:nvSpPr>
        <p:spPr>
          <a:xfrm>
            <a:off x="467544" y="116632"/>
            <a:ext cx="5904656" cy="864096"/>
          </a:xfrm>
          <a:prstGeom prst="rect">
            <a:avLst/>
          </a:prstGeom>
        </p:spPr>
        <p:txBody>
          <a:bodyPr wrap="square" anchor="ct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4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8147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marL="0" indent="0">
              <a:buNone/>
              <a:defRPr sz="30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18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588323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80728"/>
            <a:ext cx="9144000" cy="6857464"/>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5" name="Subtitle 2"/>
          <p:cNvSpPr>
            <a:spLocks noGrp="1"/>
          </p:cNvSpPr>
          <p:nvPr>
            <p:ph type="subTitle" idx="10" hasCustomPrompt="1"/>
          </p:nvPr>
        </p:nvSpPr>
        <p:spPr>
          <a:xfrm>
            <a:off x="467544" y="116632"/>
            <a:ext cx="5904656" cy="864096"/>
          </a:xfrm>
          <a:prstGeom prst="rect">
            <a:avLst/>
          </a:prstGeom>
        </p:spPr>
        <p:txBody>
          <a:bodyPr wrap="square" anchor="ct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4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NTS VALUES</a:t>
            </a:r>
          </a:p>
        </p:txBody>
      </p:sp>
    </p:spTree>
    <p:extLst>
      <p:ext uri="{BB962C8B-B14F-4D97-AF65-F5344CB8AC3E}">
        <p14:creationId xmlns:p14="http://schemas.microsoft.com/office/powerpoint/2010/main" val="820934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2"/>
          <p:cNvSpPr>
            <a:spLocks noGrp="1"/>
          </p:cNvSpPr>
          <p:nvPr>
            <p:ph type="body" idx="1" hasCustomPrompt="1"/>
          </p:nvPr>
        </p:nvSpPr>
        <p:spPr>
          <a:xfrm>
            <a:off x="577652" y="476672"/>
            <a:ext cx="7772400" cy="473844"/>
          </a:xfrm>
          <a:prstGeom prst="rect">
            <a:avLst/>
          </a:prstGeom>
        </p:spPr>
        <p:txBody>
          <a:bodyPr anchor="b">
            <a:noAutofit/>
          </a:bodyPr>
          <a:lstStyle>
            <a:lvl1pPr marL="0" indent="0">
              <a:buNone/>
              <a:defRPr sz="1600" baseline="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Open Sans</a:t>
            </a:r>
          </a:p>
        </p:txBody>
      </p:sp>
      <p:sp>
        <p:nvSpPr>
          <p:cNvPr id="12" name="Picture Placeholder 2"/>
          <p:cNvSpPr>
            <a:spLocks noGrp="1"/>
          </p:cNvSpPr>
          <p:nvPr>
            <p:ph type="pic" idx="11"/>
          </p:nvPr>
        </p:nvSpPr>
        <p:spPr>
          <a:xfrm>
            <a:off x="4572000" y="1988840"/>
            <a:ext cx="4104456" cy="3744416"/>
          </a:xfrm>
          <a:prstGeom prst="rect">
            <a:avLst/>
          </a:prstGeom>
        </p:spPr>
        <p:txBody>
          <a:bodyPr>
            <a:normAutofit/>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13" name="Content Placeholder 2"/>
          <p:cNvSpPr>
            <a:spLocks noGrp="1"/>
          </p:cNvSpPr>
          <p:nvPr>
            <p:ph idx="12" hasCustomPrompt="1"/>
          </p:nvPr>
        </p:nvSpPr>
        <p:spPr>
          <a:xfrm>
            <a:off x="539552" y="1999381"/>
            <a:ext cx="3960440" cy="3733875"/>
          </a:xfrm>
          <a:prstGeom prst="rect">
            <a:avLst/>
          </a:prstGeom>
        </p:spPr>
        <p:txBody>
          <a:bodyPr>
            <a:normAutofit/>
          </a:bodyPr>
          <a:lstStyle>
            <a:lvl1pPr marL="0" indent="0">
              <a:buNone/>
              <a:defRPr sz="1400" baseline="0">
                <a:latin typeface="Open Sans" panose="020B0606030504020204" pitchFamily="34" charset="0"/>
                <a:ea typeface="Open Sans" panose="020B0606030504020204" pitchFamily="34" charset="0"/>
                <a:cs typeface="Open Sans" panose="020B0606030504020204" pitchFamily="34" charset="0"/>
              </a:defRPr>
            </a:lvl1pPr>
            <a:lvl2pPr marL="457200" indent="0" algn="l">
              <a:buNone/>
              <a:defRPr sz="2400">
                <a:latin typeface="Open Sans" panose="020B0606030504020204" pitchFamily="34" charset="0"/>
                <a:ea typeface="Open Sans" panose="020B0606030504020204" pitchFamily="34" charset="0"/>
                <a:cs typeface="Open Sans" panose="020B0606030504020204" pitchFamily="34" charset="0"/>
              </a:defRPr>
            </a:lvl2pPr>
            <a:lvl3pPr algn="l">
              <a:defRPr sz="1800">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Content/Picture</a:t>
            </a:r>
          </a:p>
        </p:txBody>
      </p:sp>
      <p:sp>
        <p:nvSpPr>
          <p:cNvPr id="14" name="Text Placeholder 2"/>
          <p:cNvSpPr>
            <a:spLocks noGrp="1"/>
          </p:cNvSpPr>
          <p:nvPr>
            <p:ph type="body" sz="quarter" idx="13"/>
          </p:nvPr>
        </p:nvSpPr>
        <p:spPr>
          <a:xfrm>
            <a:off x="539552" y="981075"/>
            <a:ext cx="7848600" cy="647700"/>
          </a:xfrm>
          <a:prstGeom prst="rect">
            <a:avLst/>
          </a:prstGeom>
        </p:spPr>
        <p:txBody>
          <a:bodyPr/>
          <a:lstStyle>
            <a:lvl1pPr marL="0" indent="0">
              <a:buNone/>
              <a:defRPr sz="3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3400"/>
            </a:lvl2pPr>
            <a:lvl3pPr>
              <a:defRPr sz="3400"/>
            </a:lvl3pPr>
            <a:lvl4pPr>
              <a:defRPr sz="3400"/>
            </a:lvl4pPr>
            <a:lvl5pPr>
              <a:defRPr sz="3400"/>
            </a:lvl5pPr>
          </a:lstStyle>
          <a:p>
            <a:pPr lvl="0"/>
            <a:r>
              <a:rPr lang="en-US"/>
              <a:t>Click to edit Master text styles</a:t>
            </a:r>
          </a:p>
        </p:txBody>
      </p:sp>
    </p:spTree>
    <p:extLst>
      <p:ext uri="{BB962C8B-B14F-4D97-AF65-F5344CB8AC3E}">
        <p14:creationId xmlns:p14="http://schemas.microsoft.com/office/powerpoint/2010/main" val="1639335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1988840"/>
            <a:ext cx="9144000" cy="4104456"/>
          </a:xfrm>
          <a:prstGeom prst="rect">
            <a:avLst/>
          </a:prstGeom>
        </p:spPr>
        <p:txBody>
          <a:bodyPr>
            <a:normAutofit/>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12" name="Text Placeholder 2"/>
          <p:cNvSpPr>
            <a:spLocks noGrp="1"/>
          </p:cNvSpPr>
          <p:nvPr>
            <p:ph type="body" idx="10" hasCustomPrompt="1"/>
          </p:nvPr>
        </p:nvSpPr>
        <p:spPr>
          <a:xfrm>
            <a:off x="577652" y="476672"/>
            <a:ext cx="7772400" cy="473844"/>
          </a:xfrm>
          <a:prstGeom prst="rect">
            <a:avLst/>
          </a:prstGeom>
        </p:spPr>
        <p:txBody>
          <a:bodyPr wrap="square" anchor="b">
            <a:noAutofit/>
          </a:bodyPr>
          <a:lstStyle>
            <a:lvl1pPr marL="0" indent="0">
              <a:buNone/>
              <a:defRPr sz="16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Open Sans</a:t>
            </a:r>
          </a:p>
        </p:txBody>
      </p:sp>
      <p:sp>
        <p:nvSpPr>
          <p:cNvPr id="13" name="Text Placeholder 2"/>
          <p:cNvSpPr>
            <a:spLocks noGrp="1"/>
          </p:cNvSpPr>
          <p:nvPr>
            <p:ph type="body" sz="quarter" idx="12"/>
          </p:nvPr>
        </p:nvSpPr>
        <p:spPr>
          <a:xfrm>
            <a:off x="539552" y="981075"/>
            <a:ext cx="7848600" cy="647700"/>
          </a:xfrm>
          <a:prstGeom prst="rect">
            <a:avLst/>
          </a:prstGeom>
        </p:spPr>
        <p:txBody>
          <a:bodyPr/>
          <a:lstStyle>
            <a:lvl1pPr marL="0" indent="0">
              <a:buNone/>
              <a:defRPr sz="3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3400"/>
            </a:lvl2pPr>
            <a:lvl3pPr>
              <a:defRPr sz="3400"/>
            </a:lvl3pPr>
            <a:lvl4pPr>
              <a:defRPr sz="3400"/>
            </a:lvl4pPr>
            <a:lvl5pPr>
              <a:defRPr sz="3400"/>
            </a:lvl5pPr>
          </a:lstStyle>
          <a:p>
            <a:pPr lvl="0"/>
            <a:r>
              <a:rPr lang="en-US"/>
              <a:t>Click to edit Master text styles</a:t>
            </a:r>
          </a:p>
        </p:txBody>
      </p:sp>
    </p:spTree>
    <p:extLst>
      <p:ext uri="{BB962C8B-B14F-4D97-AF65-F5344CB8AC3E}">
        <p14:creationId xmlns:p14="http://schemas.microsoft.com/office/powerpoint/2010/main" val="212817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0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5" name="Title 1"/>
          <p:cNvSpPr>
            <a:spLocks noGrp="1"/>
          </p:cNvSpPr>
          <p:nvPr>
            <p:ph type="title"/>
          </p:nvPr>
        </p:nvSpPr>
        <p:spPr>
          <a:xfrm>
            <a:off x="628650" y="5301208"/>
            <a:ext cx="7903790" cy="1080120"/>
          </a:xfrm>
          <a:prstGeom prst="rect">
            <a:avLst/>
          </a:prstGeom>
        </p:spPr>
        <p:txBody>
          <a:bodyPr anchor="ctr"/>
          <a:lstStyle>
            <a:lvl1pPr algn="ctr">
              <a:defRPr sz="3200" b="1" i="0">
                <a:solidFill>
                  <a:schemeClr val="bg1"/>
                </a:solidFill>
                <a:latin typeface="Open Sans" charset="0"/>
                <a:ea typeface="Open Sans" charset="0"/>
                <a:cs typeface="Open Sans" charset="0"/>
              </a:defRPr>
            </a:lvl1pPr>
          </a:lstStyle>
          <a:p>
            <a:r>
              <a:rPr lang="en-US" dirty="0"/>
              <a:t>Click to edit Master title style</a:t>
            </a:r>
          </a:p>
        </p:txBody>
      </p:sp>
    </p:spTree>
    <p:extLst>
      <p:ext uri="{BB962C8B-B14F-4D97-AF65-F5344CB8AC3E}">
        <p14:creationId xmlns:p14="http://schemas.microsoft.com/office/powerpoint/2010/main" val="127924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28650" y="3717032"/>
            <a:ext cx="2359174" cy="2664296"/>
          </a:xfrm>
          <a:prstGeom prst="rect">
            <a:avLst/>
          </a:prstGeom>
        </p:spPr>
        <p:txBody>
          <a:bodyPr anchor="ctr"/>
          <a:lstStyle>
            <a:lvl1pPr algn="l">
              <a:defRPr sz="3200" b="1" i="0">
                <a:solidFill>
                  <a:schemeClr val="bg1"/>
                </a:solidFill>
                <a:latin typeface="Open Sans" charset="0"/>
                <a:ea typeface="Open Sans" charset="0"/>
                <a:cs typeface="Open Sans" charset="0"/>
              </a:defRPr>
            </a:lvl1pPr>
          </a:lstStyle>
          <a:p>
            <a:r>
              <a:rPr lang="en-US" dirty="0"/>
              <a:t>Click to edit Master title style</a:t>
            </a:r>
          </a:p>
        </p:txBody>
      </p:sp>
    </p:spTree>
    <p:extLst>
      <p:ext uri="{BB962C8B-B14F-4D97-AF65-F5344CB8AC3E}">
        <p14:creationId xmlns:p14="http://schemas.microsoft.com/office/powerpoint/2010/main" val="423365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1"/>
          <p:cNvSpPr>
            <a:spLocks noGrp="1"/>
          </p:cNvSpPr>
          <p:nvPr>
            <p:ph type="title"/>
          </p:nvPr>
        </p:nvSpPr>
        <p:spPr>
          <a:xfrm>
            <a:off x="628650" y="3717032"/>
            <a:ext cx="2359174" cy="2664296"/>
          </a:xfrm>
          <a:prstGeom prst="rect">
            <a:avLst/>
          </a:prstGeom>
        </p:spPr>
        <p:txBody>
          <a:bodyPr anchor="ctr"/>
          <a:lstStyle>
            <a:lvl1pPr algn="l">
              <a:defRPr sz="3200" b="1" i="0">
                <a:solidFill>
                  <a:schemeClr val="bg1"/>
                </a:solidFill>
                <a:latin typeface="Open Sans" charset="0"/>
                <a:ea typeface="Open Sans" charset="0"/>
                <a:cs typeface="Open Sans" charset="0"/>
              </a:defRPr>
            </a:lvl1pPr>
          </a:lstStyle>
          <a:p>
            <a:r>
              <a:rPr lang="en-US"/>
              <a:t>Click to edit Master title style</a:t>
            </a:r>
            <a:endParaRPr lang="en-US" dirty="0"/>
          </a:p>
        </p:txBody>
      </p:sp>
    </p:spTree>
    <p:extLst>
      <p:ext uri="{BB962C8B-B14F-4D97-AF65-F5344CB8AC3E}">
        <p14:creationId xmlns:p14="http://schemas.microsoft.com/office/powerpoint/2010/main" val="1166835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4" name="Title 1"/>
          <p:cNvSpPr>
            <a:spLocks noGrp="1"/>
          </p:cNvSpPr>
          <p:nvPr>
            <p:ph type="title"/>
          </p:nvPr>
        </p:nvSpPr>
        <p:spPr>
          <a:xfrm>
            <a:off x="628650" y="3717032"/>
            <a:ext cx="2359174" cy="2664296"/>
          </a:xfrm>
          <a:prstGeom prst="rect">
            <a:avLst/>
          </a:prstGeom>
        </p:spPr>
        <p:txBody>
          <a:bodyPr anchor="ctr"/>
          <a:lstStyle>
            <a:lvl1pPr algn="l">
              <a:defRPr sz="3200" b="1" i="0">
                <a:solidFill>
                  <a:schemeClr val="bg1"/>
                </a:solidFill>
                <a:latin typeface="Open Sans" charset="0"/>
                <a:ea typeface="Open Sans" charset="0"/>
                <a:cs typeface="Open Sans" charset="0"/>
              </a:defRPr>
            </a:lvl1pPr>
          </a:lstStyle>
          <a:p>
            <a:r>
              <a:rPr lang="en-US"/>
              <a:t>Click to edit Master title style</a:t>
            </a:r>
            <a:endParaRPr lang="en-US" dirty="0"/>
          </a:p>
        </p:txBody>
      </p:sp>
    </p:spTree>
    <p:extLst>
      <p:ext uri="{BB962C8B-B14F-4D97-AF65-F5344CB8AC3E}">
        <p14:creationId xmlns:p14="http://schemas.microsoft.com/office/powerpoint/2010/main" val="193787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4" name="Title 1"/>
          <p:cNvSpPr>
            <a:spLocks noGrp="1"/>
          </p:cNvSpPr>
          <p:nvPr>
            <p:ph type="title"/>
          </p:nvPr>
        </p:nvSpPr>
        <p:spPr>
          <a:xfrm>
            <a:off x="628650" y="3717032"/>
            <a:ext cx="2359174" cy="2664296"/>
          </a:xfrm>
          <a:prstGeom prst="rect">
            <a:avLst/>
          </a:prstGeom>
        </p:spPr>
        <p:txBody>
          <a:bodyPr anchor="ctr"/>
          <a:lstStyle>
            <a:lvl1pPr algn="l">
              <a:defRPr sz="3200" b="1" i="0">
                <a:solidFill>
                  <a:schemeClr val="bg1"/>
                </a:solidFill>
                <a:latin typeface="Open Sans" charset="0"/>
                <a:ea typeface="Open Sans" charset="0"/>
                <a:cs typeface="Open Sans" charset="0"/>
              </a:defRPr>
            </a:lvl1pPr>
          </a:lstStyle>
          <a:p>
            <a:r>
              <a:rPr lang="en-US"/>
              <a:t>Click to edit Master title style</a:t>
            </a:r>
            <a:endParaRPr lang="en-US" dirty="0"/>
          </a:p>
        </p:txBody>
      </p:sp>
    </p:spTree>
    <p:extLst>
      <p:ext uri="{BB962C8B-B14F-4D97-AF65-F5344CB8AC3E}">
        <p14:creationId xmlns:p14="http://schemas.microsoft.com/office/powerpoint/2010/main" val="57140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975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4" name="Title 1"/>
          <p:cNvSpPr>
            <a:spLocks noGrp="1"/>
          </p:cNvSpPr>
          <p:nvPr>
            <p:ph type="title"/>
          </p:nvPr>
        </p:nvSpPr>
        <p:spPr>
          <a:xfrm>
            <a:off x="628650" y="3717032"/>
            <a:ext cx="2359174" cy="2664296"/>
          </a:xfrm>
          <a:prstGeom prst="rect">
            <a:avLst/>
          </a:prstGeom>
        </p:spPr>
        <p:txBody>
          <a:bodyPr anchor="ctr"/>
          <a:lstStyle>
            <a:lvl1pPr algn="l">
              <a:defRPr sz="3200" b="1" i="0">
                <a:solidFill>
                  <a:schemeClr val="bg1"/>
                </a:solidFill>
                <a:latin typeface="Open Sans" charset="0"/>
                <a:ea typeface="Open Sans" charset="0"/>
                <a:cs typeface="Open Sans" charset="0"/>
              </a:defRPr>
            </a:lvl1pPr>
          </a:lstStyle>
          <a:p>
            <a:r>
              <a:rPr lang="en-US" dirty="0"/>
              <a:t>Click to edit Master title style</a:t>
            </a:r>
          </a:p>
        </p:txBody>
      </p:sp>
      <p:sp>
        <p:nvSpPr>
          <p:cNvPr id="8" name="Subtitle 2"/>
          <p:cNvSpPr>
            <a:spLocks noGrp="1"/>
          </p:cNvSpPr>
          <p:nvPr>
            <p:ph type="subTitle" idx="10" hasCustomPrompt="1"/>
          </p:nvPr>
        </p:nvSpPr>
        <p:spPr>
          <a:xfrm>
            <a:off x="628650" y="1556792"/>
            <a:ext cx="2359174" cy="1440160"/>
          </a:xfrm>
          <a:prstGeom prst="rect">
            <a:avLst/>
          </a:prstGeom>
        </p:spPr>
        <p:txBody>
          <a:bodyPr wrap="square" anchor="ct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2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a:t>
            </a:r>
          </a:p>
        </p:txBody>
      </p:sp>
    </p:spTree>
    <p:extLst>
      <p:ext uri="{BB962C8B-B14F-4D97-AF65-F5344CB8AC3E}">
        <p14:creationId xmlns:p14="http://schemas.microsoft.com/office/powerpoint/2010/main" val="441174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4" name="Title 1"/>
          <p:cNvSpPr>
            <a:spLocks noGrp="1"/>
          </p:cNvSpPr>
          <p:nvPr>
            <p:ph type="title"/>
          </p:nvPr>
        </p:nvSpPr>
        <p:spPr>
          <a:xfrm>
            <a:off x="628650" y="3717032"/>
            <a:ext cx="2359174" cy="2664296"/>
          </a:xfrm>
          <a:prstGeom prst="rect">
            <a:avLst/>
          </a:prstGeom>
        </p:spPr>
        <p:txBody>
          <a:bodyPr anchor="ctr"/>
          <a:lstStyle>
            <a:lvl1pPr algn="l">
              <a:defRPr sz="3200" b="1" i="0">
                <a:solidFill>
                  <a:schemeClr val="bg1"/>
                </a:solidFill>
                <a:latin typeface="Open Sans" charset="0"/>
                <a:ea typeface="Open Sans" charset="0"/>
                <a:cs typeface="Open Sans" charset="0"/>
              </a:defRPr>
            </a:lvl1pPr>
          </a:lstStyle>
          <a:p>
            <a:r>
              <a:rPr lang="en-US"/>
              <a:t>Click to edit Master title style</a:t>
            </a:r>
            <a:endParaRPr lang="en-US" dirty="0"/>
          </a:p>
        </p:txBody>
      </p:sp>
      <p:sp>
        <p:nvSpPr>
          <p:cNvPr id="9" name="Subtitle 2"/>
          <p:cNvSpPr>
            <a:spLocks noGrp="1"/>
          </p:cNvSpPr>
          <p:nvPr>
            <p:ph type="subTitle" idx="10" hasCustomPrompt="1"/>
          </p:nvPr>
        </p:nvSpPr>
        <p:spPr>
          <a:xfrm>
            <a:off x="628650" y="1556792"/>
            <a:ext cx="2359174" cy="1440160"/>
          </a:xfrm>
          <a:prstGeom prst="rect">
            <a:avLst/>
          </a:prstGeom>
        </p:spPr>
        <p:txBody>
          <a:bodyPr wrap="square" anchor="ct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2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Heading</a:t>
            </a:r>
          </a:p>
        </p:txBody>
      </p:sp>
    </p:spTree>
    <p:extLst>
      <p:ext uri="{BB962C8B-B14F-4D97-AF65-F5344CB8AC3E}">
        <p14:creationId xmlns:p14="http://schemas.microsoft.com/office/powerpoint/2010/main" val="131785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16396"/>
      </p:ext>
    </p:extLst>
  </p:cSld>
  <p:clrMap bg1="lt1" tx1="dk1" bg2="lt2" tx2="dk2" accent1="accent1" accent2="accent2" accent3="accent3" accent4="accent4" accent5="accent5" accent6="accent6" hlink="hlink" folHlink="folHlink"/>
  <p:sldLayoutIdLst>
    <p:sldLayoutId id="2147483672" r:id="rId1"/>
    <p:sldLayoutId id="2147483682" r:id="rId2"/>
    <p:sldLayoutId id="2147483687" r:id="rId3"/>
    <p:sldLayoutId id="2147483675" r:id="rId4"/>
    <p:sldLayoutId id="2147483676" r:id="rId5"/>
    <p:sldLayoutId id="2147483677" r:id="rId6"/>
    <p:sldLayoutId id="2147483690" r:id="rId7"/>
    <p:sldLayoutId id="2147483679" r:id="rId8"/>
    <p:sldLayoutId id="2147483680" r:id="rId9"/>
    <p:sldLayoutId id="2147483681" r:id="rId10"/>
    <p:sldLayoutId id="2147483678" r:id="rId11"/>
    <p:sldLayoutId id="2147483683" r:id="rId12"/>
    <p:sldLayoutId id="2147483684" r:id="rId13"/>
    <p:sldLayoutId id="2147483688" r:id="rId14"/>
    <p:sldLayoutId id="2147483689" r:id="rId15"/>
    <p:sldLayoutId id="2147483661"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776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t="-36000" r="-20000" b="-6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7B438-4BB8-4F78-C71D-0805534B75DF}"/>
              </a:ext>
            </a:extLst>
          </p:cNvPr>
          <p:cNvSpPr>
            <a:spLocks noGrp="1"/>
          </p:cNvSpPr>
          <p:nvPr>
            <p:ph type="title"/>
          </p:nvPr>
        </p:nvSpPr>
        <p:spPr>
          <a:xfrm>
            <a:off x="141111" y="3507856"/>
            <a:ext cx="3167325" cy="2983255"/>
          </a:xfrm>
        </p:spPr>
        <p:txBody>
          <a:bodyPr lIns="91440" tIns="45720" rIns="91440" bIns="45720" anchor="ctr"/>
          <a:lstStyle/>
          <a:p>
            <a:r>
              <a:rPr lang="en-GB" sz="2000" b="0" dirty="0">
                <a:latin typeface="Open Sans"/>
                <a:ea typeface="Open Sans"/>
                <a:cs typeface="Open Sans"/>
              </a:rPr>
              <a:t>The Brodie Sword was given to Charles Edward Stuart as part of a 21</a:t>
            </a:r>
            <a:r>
              <a:rPr lang="en-GB" sz="2000" b="0" baseline="30000" dirty="0">
                <a:latin typeface="Open Sans"/>
                <a:ea typeface="Open Sans"/>
                <a:cs typeface="Open Sans"/>
              </a:rPr>
              <a:t>st</a:t>
            </a:r>
            <a:r>
              <a:rPr lang="en-GB" sz="2000" b="0" dirty="0">
                <a:latin typeface="Open Sans"/>
                <a:ea typeface="Open Sans"/>
                <a:cs typeface="Open Sans"/>
              </a:rPr>
              <a:t> Birthday Gift from the Duke of Perth.</a:t>
            </a:r>
            <a:r>
              <a:rPr lang="en-GB" sz="1800" b="0" dirty="0">
                <a:latin typeface="Open Sans"/>
                <a:ea typeface="Open Sans"/>
                <a:cs typeface="Open Sans"/>
              </a:rPr>
              <a:t> </a:t>
            </a:r>
            <a:br>
              <a:rPr lang="en-GB" sz="1800" b="0" dirty="0"/>
            </a:br>
            <a:br>
              <a:rPr lang="en-GB" sz="1800" b="0" dirty="0">
                <a:latin typeface="Open Sans"/>
                <a:ea typeface="Open Sans"/>
                <a:cs typeface="Open Sans"/>
              </a:rPr>
            </a:br>
            <a:endParaRPr lang="en-GB" sz="1800" b="0" dirty="0">
              <a:latin typeface="Open Sans"/>
              <a:ea typeface="Open Sans"/>
              <a:cs typeface="Open Sans"/>
            </a:endParaRPr>
          </a:p>
        </p:txBody>
      </p:sp>
      <p:sp>
        <p:nvSpPr>
          <p:cNvPr id="3" name="Subtitle 2">
            <a:extLst>
              <a:ext uri="{FF2B5EF4-FFF2-40B4-BE49-F238E27FC236}">
                <a16:creationId xmlns:a16="http://schemas.microsoft.com/office/drawing/2014/main" id="{C5813DF6-9D26-0DB0-F1AB-ECB1ED1DF20A}"/>
              </a:ext>
            </a:extLst>
          </p:cNvPr>
          <p:cNvSpPr>
            <a:spLocks noGrp="1"/>
          </p:cNvSpPr>
          <p:nvPr>
            <p:ph type="subTitle" idx="10"/>
          </p:nvPr>
        </p:nvSpPr>
        <p:spPr>
          <a:xfrm>
            <a:off x="0" y="1556792"/>
            <a:ext cx="3563888" cy="1440160"/>
          </a:xfrm>
        </p:spPr>
        <p:txBody>
          <a:bodyPr wrap="square" lIns="91440" tIns="45720" rIns="91440" bIns="45720" anchor="ctr">
            <a:noAutofit/>
          </a:bodyPr>
          <a:lstStyle/>
          <a:p>
            <a:r>
              <a:rPr lang="en-GB" dirty="0">
                <a:latin typeface="Open Sans Semibold"/>
                <a:ea typeface="Open Sans Semibold"/>
                <a:cs typeface="Open Sans Semibold"/>
              </a:rPr>
              <a:t>The Brodie Sword</a:t>
            </a:r>
          </a:p>
        </p:txBody>
      </p:sp>
    </p:spTree>
    <p:extLst>
      <p:ext uri="{BB962C8B-B14F-4D97-AF65-F5344CB8AC3E}">
        <p14:creationId xmlns:p14="http://schemas.microsoft.com/office/powerpoint/2010/main" val="283342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t="-14000" r="-16000" b="-6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860F3-AB7A-1F89-88CB-BCAF8D9EAC2D}"/>
              </a:ext>
            </a:extLst>
          </p:cNvPr>
          <p:cNvSpPr txBox="1"/>
          <p:nvPr/>
        </p:nvSpPr>
        <p:spPr>
          <a:xfrm>
            <a:off x="505520" y="1941163"/>
            <a:ext cx="3563888" cy="584775"/>
          </a:xfrm>
          <a:prstGeom prst="rect">
            <a:avLst/>
          </a:prstGeom>
          <a:noFill/>
        </p:spPr>
        <p:txBody>
          <a:bodyPr wrap="square" lIns="91440" tIns="45720" rIns="91440" bIns="45720" rtlCol="0" anchor="t">
            <a:spAutoFit/>
          </a:bodyPr>
          <a:lstStyle/>
          <a:p>
            <a:r>
              <a:rPr lang="en-GB" sz="3200" err="1">
                <a:solidFill>
                  <a:schemeClr val="bg1">
                    <a:lumMod val="95000"/>
                  </a:schemeClr>
                </a:solidFill>
                <a:latin typeface="Open Sans Semibold"/>
                <a:ea typeface="Open Sans Semibold"/>
                <a:cs typeface="Open Sans Semibold"/>
              </a:rPr>
              <a:t>Sgian</a:t>
            </a:r>
            <a:r>
              <a:rPr lang="en-GB" sz="3200" dirty="0">
                <a:solidFill>
                  <a:schemeClr val="bg1">
                    <a:lumMod val="95000"/>
                  </a:schemeClr>
                </a:solidFill>
                <a:latin typeface="Open Sans Semibold"/>
                <a:ea typeface="Open Sans Semibold"/>
                <a:cs typeface="Open Sans Semibold"/>
              </a:rPr>
              <a:t> Dubh</a:t>
            </a:r>
          </a:p>
        </p:txBody>
      </p:sp>
      <p:sp>
        <p:nvSpPr>
          <p:cNvPr id="3" name="TextBox 2">
            <a:extLst>
              <a:ext uri="{FF2B5EF4-FFF2-40B4-BE49-F238E27FC236}">
                <a16:creationId xmlns:a16="http://schemas.microsoft.com/office/drawing/2014/main" id="{22C4837A-AD78-FC89-26CA-F295977A5D55}"/>
              </a:ext>
            </a:extLst>
          </p:cNvPr>
          <p:cNvSpPr txBox="1"/>
          <p:nvPr/>
        </p:nvSpPr>
        <p:spPr>
          <a:xfrm>
            <a:off x="98778" y="3821206"/>
            <a:ext cx="3131840" cy="1015663"/>
          </a:xfrm>
          <a:prstGeom prst="rect">
            <a:avLst/>
          </a:prstGeom>
          <a:noFill/>
        </p:spPr>
        <p:txBody>
          <a:bodyPr wrap="square" lIns="91440" tIns="45720" rIns="91440" bIns="45720" rtlCol="0" anchor="t">
            <a:spAutoFit/>
          </a:bodyPr>
          <a:lstStyle/>
          <a:p>
            <a:r>
              <a:rPr lang="en-GB" sz="2000" dirty="0">
                <a:solidFill>
                  <a:schemeClr val="bg1">
                    <a:lumMod val="95000"/>
                  </a:schemeClr>
                </a:solidFill>
                <a:latin typeface="Open Sans"/>
                <a:ea typeface="Open Sans"/>
                <a:cs typeface="Open Sans"/>
              </a:rPr>
              <a:t>This </a:t>
            </a:r>
            <a:r>
              <a:rPr lang="en-GB" sz="2000" err="1">
                <a:solidFill>
                  <a:schemeClr val="bg1">
                    <a:lumMod val="95000"/>
                  </a:schemeClr>
                </a:solidFill>
                <a:latin typeface="Open Sans"/>
                <a:ea typeface="Open Sans"/>
                <a:cs typeface="Open Sans"/>
              </a:rPr>
              <a:t>Sgian</a:t>
            </a:r>
            <a:r>
              <a:rPr lang="en-GB" sz="2000" dirty="0">
                <a:solidFill>
                  <a:schemeClr val="bg1">
                    <a:lumMod val="95000"/>
                  </a:schemeClr>
                </a:solidFill>
                <a:latin typeface="Open Sans"/>
                <a:ea typeface="Open Sans"/>
                <a:cs typeface="Open Sans"/>
              </a:rPr>
              <a:t> Dubh features a fork pouch fitted into the sheath.</a:t>
            </a:r>
          </a:p>
        </p:txBody>
      </p:sp>
    </p:spTree>
    <p:extLst>
      <p:ext uri="{BB962C8B-B14F-4D97-AF65-F5344CB8AC3E}">
        <p14:creationId xmlns:p14="http://schemas.microsoft.com/office/powerpoint/2010/main" val="2713325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t="-2000" r="-2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15F2-F685-1C00-D513-99C85B658E5D}"/>
              </a:ext>
            </a:extLst>
          </p:cNvPr>
          <p:cNvSpPr>
            <a:spLocks noGrp="1"/>
          </p:cNvSpPr>
          <p:nvPr>
            <p:ph type="title"/>
          </p:nvPr>
        </p:nvSpPr>
        <p:spPr>
          <a:xfrm>
            <a:off x="0" y="3212976"/>
            <a:ext cx="3096344" cy="3645024"/>
          </a:xfrm>
          <a:prstGeom prst="rect">
            <a:avLst/>
          </a:prstGeom>
        </p:spPr>
        <p:txBody>
          <a:bodyPr lIns="91440" tIns="45720" rIns="91440" bIns="45720" anchor="ctr"/>
          <a:lstStyle/>
          <a:p>
            <a:br>
              <a:rPr lang="en-GB" sz="2400" b="0" dirty="0">
                <a:latin typeface="Open Sans"/>
                <a:ea typeface="Open Sans"/>
                <a:cs typeface="Open Sans"/>
              </a:rPr>
            </a:br>
            <a:br>
              <a:rPr lang="en-GB" sz="2400" b="0" dirty="0">
                <a:latin typeface="Open Sans"/>
                <a:ea typeface="Open Sans"/>
                <a:cs typeface="Open Sans"/>
              </a:rPr>
            </a:br>
            <a:endParaRPr lang="en-GB" sz="2000" dirty="0"/>
          </a:p>
        </p:txBody>
      </p:sp>
      <p:sp>
        <p:nvSpPr>
          <p:cNvPr id="4" name="Subtitle 3">
            <a:extLst>
              <a:ext uri="{FF2B5EF4-FFF2-40B4-BE49-F238E27FC236}">
                <a16:creationId xmlns:a16="http://schemas.microsoft.com/office/drawing/2014/main" id="{4F68FF57-9B3F-7231-AEB0-0E3EA1335F45}"/>
              </a:ext>
            </a:extLst>
          </p:cNvPr>
          <p:cNvSpPr>
            <a:spLocks noGrp="1"/>
          </p:cNvSpPr>
          <p:nvPr>
            <p:ph type="subTitle" idx="10"/>
          </p:nvPr>
        </p:nvSpPr>
        <p:spPr>
          <a:xfrm>
            <a:off x="606778" y="1599125"/>
            <a:ext cx="3707904" cy="1440160"/>
          </a:xfrm>
        </p:spPr>
        <p:txBody>
          <a:bodyPr wrap="square" lIns="91440" tIns="45720" rIns="91440" bIns="45720" anchor="ctr">
            <a:noAutofit/>
          </a:bodyPr>
          <a:lstStyle/>
          <a:p>
            <a:r>
              <a:rPr lang="en-GB" dirty="0">
                <a:latin typeface="Open Sans Semibold"/>
                <a:ea typeface="Open Sans Semibold"/>
                <a:cs typeface="Open Sans Semibold"/>
              </a:rPr>
              <a:t>Embroidery </a:t>
            </a:r>
            <a:endParaRPr lang="en-US">
              <a:latin typeface="Open Sans Semibold"/>
              <a:ea typeface="Open Sans Semibold"/>
              <a:cs typeface="Open Sans Semibold"/>
            </a:endParaRPr>
          </a:p>
          <a:p>
            <a:r>
              <a:rPr lang="en-GB" dirty="0">
                <a:latin typeface="Open Sans Semibold"/>
                <a:ea typeface="Open Sans Semibold"/>
                <a:cs typeface="Open Sans Semibold"/>
              </a:rPr>
              <a:t>Sampler</a:t>
            </a:r>
          </a:p>
        </p:txBody>
      </p:sp>
      <p:sp>
        <p:nvSpPr>
          <p:cNvPr id="5" name="TextBox 4">
            <a:extLst>
              <a:ext uri="{FF2B5EF4-FFF2-40B4-BE49-F238E27FC236}">
                <a16:creationId xmlns:a16="http://schemas.microsoft.com/office/drawing/2014/main" id="{D90BA656-F7A9-D914-1767-0E1441281A34}"/>
              </a:ext>
            </a:extLst>
          </p:cNvPr>
          <p:cNvSpPr txBox="1"/>
          <p:nvPr/>
        </p:nvSpPr>
        <p:spPr>
          <a:xfrm>
            <a:off x="251520" y="3636309"/>
            <a:ext cx="2844824" cy="1938992"/>
          </a:xfrm>
          <a:prstGeom prst="rect">
            <a:avLst/>
          </a:prstGeom>
          <a:noFill/>
        </p:spPr>
        <p:txBody>
          <a:bodyPr wrap="square" lIns="91440" tIns="45720" rIns="91440" bIns="45720" rtlCol="0" anchor="t">
            <a:spAutoFit/>
          </a:bodyPr>
          <a:lstStyle/>
          <a:p>
            <a:endParaRPr lang="en-GB" sz="2000" dirty="0">
              <a:solidFill>
                <a:schemeClr val="bg1"/>
              </a:solidFill>
              <a:latin typeface="Open Sans"/>
              <a:ea typeface="Open Sans"/>
              <a:cs typeface="Open Sans"/>
            </a:endParaRPr>
          </a:p>
          <a:p>
            <a:r>
              <a:rPr lang="en-GB" sz="2000" dirty="0">
                <a:solidFill>
                  <a:schemeClr val="bg1"/>
                </a:solidFill>
                <a:latin typeface="Open Sans"/>
                <a:ea typeface="Open Sans"/>
                <a:cs typeface="Calibri"/>
              </a:rPr>
              <a:t>This sampler was created by a </a:t>
            </a:r>
          </a:p>
          <a:p>
            <a:r>
              <a:rPr lang="en-GB" sz="2000" dirty="0">
                <a:solidFill>
                  <a:schemeClr val="bg1"/>
                </a:solidFill>
                <a:latin typeface="Open Sans"/>
                <a:ea typeface="Open Sans"/>
                <a:cs typeface="Calibri"/>
              </a:rPr>
              <a:t>12-year-old girl in 1746 following the battle. </a:t>
            </a:r>
            <a:endParaRPr lang="en-GB" sz="2000" dirty="0">
              <a:solidFill>
                <a:schemeClr val="bg1"/>
              </a:solidFill>
              <a:latin typeface="Open Sans"/>
              <a:ea typeface="Open Sans"/>
              <a:cs typeface="Open Sans"/>
            </a:endParaRPr>
          </a:p>
        </p:txBody>
      </p:sp>
    </p:spTree>
    <p:extLst>
      <p:ext uri="{BB962C8B-B14F-4D97-AF65-F5344CB8AC3E}">
        <p14:creationId xmlns:p14="http://schemas.microsoft.com/office/powerpoint/2010/main" val="209666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8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44F"/>
        </a:solid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FE148BC-A3F1-3B89-2A98-6C189BD9D6E8}"/>
              </a:ext>
            </a:extLst>
          </p:cNvPr>
          <p:cNvSpPr>
            <a:spLocks noGrp="1"/>
          </p:cNvSpPr>
          <p:nvPr>
            <p:ph type="subTitle" idx="10"/>
          </p:nvPr>
        </p:nvSpPr>
        <p:spPr>
          <a:xfrm>
            <a:off x="107504" y="1556792"/>
            <a:ext cx="3528392" cy="1440160"/>
          </a:xfrm>
        </p:spPr>
        <p:txBody>
          <a:bodyPr wrap="square" lIns="91440" tIns="45720" rIns="91440" bIns="45720" anchor="ctr">
            <a:noAutofit/>
          </a:bodyPr>
          <a:lstStyle/>
          <a:p>
            <a:pPr algn="ctr"/>
            <a:r>
              <a:rPr lang="en-GB" dirty="0"/>
              <a:t>Aim of the Game</a:t>
            </a:r>
            <a:endParaRPr lang="en-US" dirty="0"/>
          </a:p>
        </p:txBody>
      </p:sp>
      <p:sp>
        <p:nvSpPr>
          <p:cNvPr id="2" name="TextBox 1">
            <a:extLst>
              <a:ext uri="{FF2B5EF4-FFF2-40B4-BE49-F238E27FC236}">
                <a16:creationId xmlns:a16="http://schemas.microsoft.com/office/drawing/2014/main" id="{7FFCE0B5-F80D-C532-CAE2-EA72F32DD76E}"/>
              </a:ext>
            </a:extLst>
          </p:cNvPr>
          <p:cNvSpPr txBox="1"/>
          <p:nvPr/>
        </p:nvSpPr>
        <p:spPr>
          <a:xfrm>
            <a:off x="0" y="3762112"/>
            <a:ext cx="9144000" cy="2308324"/>
          </a:xfrm>
          <a:prstGeom prst="rect">
            <a:avLst/>
          </a:prstGeom>
          <a:noFill/>
        </p:spPr>
        <p:txBody>
          <a:bodyPr wrap="square" rtlCol="0">
            <a:spAutoFit/>
          </a:bodyPr>
          <a:lstStyle/>
          <a:p>
            <a:r>
              <a:rPr lang="en-GB" sz="2400" dirty="0">
                <a:solidFill>
                  <a:schemeClr val="bg1">
                    <a:lumMod val="95000"/>
                  </a:schemeClr>
                </a:solidFill>
              </a:rPr>
              <a:t>This lesson is about object identification and perceptions of objects and their owners. Have a look at these objects and see what you can work out about their potential owners and the stories they take with them.</a:t>
            </a:r>
          </a:p>
          <a:p>
            <a:endParaRPr lang="en-GB" sz="2400" dirty="0">
              <a:solidFill>
                <a:schemeClr val="bg1">
                  <a:lumMod val="95000"/>
                </a:schemeClr>
              </a:solidFill>
            </a:endParaRPr>
          </a:p>
          <a:p>
            <a:r>
              <a:rPr lang="en-GB" sz="2400" dirty="0">
                <a:solidFill>
                  <a:schemeClr val="bg1">
                    <a:lumMod val="95000"/>
                  </a:schemeClr>
                </a:solidFill>
              </a:rPr>
              <a:t>There is more information about these objects in the second half of the slide deck! </a:t>
            </a:r>
          </a:p>
        </p:txBody>
      </p:sp>
    </p:spTree>
    <p:extLst>
      <p:ext uri="{BB962C8B-B14F-4D97-AF65-F5344CB8AC3E}">
        <p14:creationId xmlns:p14="http://schemas.microsoft.com/office/powerpoint/2010/main" val="272401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air of wine glasses&#10;&#10;Description automatically generated">
            <a:extLst>
              <a:ext uri="{FF2B5EF4-FFF2-40B4-BE49-F238E27FC236}">
                <a16:creationId xmlns:a16="http://schemas.microsoft.com/office/drawing/2014/main" id="{367E05A2-4231-8B49-6036-2973F75855D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9639" y="1484784"/>
            <a:ext cx="3762561" cy="4997152"/>
          </a:xfrm>
        </p:spPr>
      </p:pic>
      <p:sp>
        <p:nvSpPr>
          <p:cNvPr id="5" name="Subtitle 4">
            <a:extLst>
              <a:ext uri="{FF2B5EF4-FFF2-40B4-BE49-F238E27FC236}">
                <a16:creationId xmlns:a16="http://schemas.microsoft.com/office/drawing/2014/main" id="{27B24862-E158-6B92-E316-7D2904CB410C}"/>
              </a:ext>
            </a:extLst>
          </p:cNvPr>
          <p:cNvSpPr>
            <a:spLocks noGrp="1"/>
          </p:cNvSpPr>
          <p:nvPr>
            <p:ph type="subTitle" idx="10"/>
          </p:nvPr>
        </p:nvSpPr>
        <p:spPr/>
        <p:txBody>
          <a:bodyPr/>
          <a:lstStyle/>
          <a:p>
            <a:endParaRPr lang="en-GB"/>
          </a:p>
        </p:txBody>
      </p:sp>
    </p:spTree>
    <p:extLst>
      <p:ext uri="{BB962C8B-B14F-4D97-AF65-F5344CB8AC3E}">
        <p14:creationId xmlns:p14="http://schemas.microsoft.com/office/powerpoint/2010/main" val="2024097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tone&#10;&#10;Description automatically generated">
            <a:extLst>
              <a:ext uri="{FF2B5EF4-FFF2-40B4-BE49-F238E27FC236}">
                <a16:creationId xmlns:a16="http://schemas.microsoft.com/office/drawing/2014/main" id="{AF37B2A2-49A9-11C3-E73B-F6F1BB331843}"/>
              </a:ext>
            </a:extLst>
          </p:cNvPr>
          <p:cNvPicPr>
            <a:picLocks noGrp="1" noChangeAspect="1"/>
          </p:cNvPicPr>
          <p:nvPr>
            <p:ph type="pic" idx="11"/>
          </p:nvPr>
        </p:nvPicPr>
        <p:blipFill rotWithShape="1">
          <a:blip r:embed="rId3">
            <a:extLst>
              <a:ext uri="{28A0092B-C50C-407E-A947-70E740481C1C}">
                <a14:useLocalDpi xmlns:a14="http://schemas.microsoft.com/office/drawing/2010/main" val="0"/>
              </a:ext>
            </a:extLst>
          </a:blip>
          <a:srcRect t="13513" b="13513"/>
          <a:stretch/>
        </p:blipFill>
        <p:spPr>
          <a:xfrm>
            <a:off x="1115616" y="188640"/>
            <a:ext cx="6420612" cy="5856728"/>
          </a:xfrm>
          <a:prstGeom prst="rect">
            <a:avLst/>
          </a:prstGeom>
          <a:noFill/>
        </p:spPr>
      </p:pic>
    </p:spTree>
    <p:extLst>
      <p:ext uri="{BB962C8B-B14F-4D97-AF65-F5344CB8AC3E}">
        <p14:creationId xmlns:p14="http://schemas.microsoft.com/office/powerpoint/2010/main" val="3677354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word&#10;&#10;Description automatically generated">
            <a:extLst>
              <a:ext uri="{FF2B5EF4-FFF2-40B4-BE49-F238E27FC236}">
                <a16:creationId xmlns:a16="http://schemas.microsoft.com/office/drawing/2014/main" id="{7061FEC7-3964-305B-0B63-5E0E5C09949B}"/>
              </a:ext>
            </a:extLst>
          </p:cNvPr>
          <p:cNvPicPr>
            <a:picLocks noGrp="1" noChangeAspect="1"/>
          </p:cNvPicPr>
          <p:nvPr>
            <p:ph type="pic" idx="11"/>
          </p:nvPr>
        </p:nvPicPr>
        <p:blipFill>
          <a:blip r:embed="rId2" cstate="print">
            <a:extLst>
              <a:ext uri="{28A0092B-C50C-407E-A947-70E740481C1C}">
                <a14:useLocalDpi xmlns:a14="http://schemas.microsoft.com/office/drawing/2010/main" val="0"/>
              </a:ext>
            </a:extLst>
          </a:blip>
          <a:stretch/>
        </p:blipFill>
        <p:spPr>
          <a:xfrm>
            <a:off x="90487" y="1322689"/>
            <a:ext cx="8963025" cy="4212621"/>
          </a:xfrm>
          <a:prstGeom prst="rect">
            <a:avLst/>
          </a:prstGeom>
          <a:noFill/>
        </p:spPr>
      </p:pic>
    </p:spTree>
    <p:extLst>
      <p:ext uri="{BB962C8B-B14F-4D97-AF65-F5344CB8AC3E}">
        <p14:creationId xmlns:p14="http://schemas.microsoft.com/office/powerpoint/2010/main" val="1434791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air of sharp knives on a stand&#10;&#10;Description automatically generated">
            <a:extLst>
              <a:ext uri="{FF2B5EF4-FFF2-40B4-BE49-F238E27FC236}">
                <a16:creationId xmlns:a16="http://schemas.microsoft.com/office/drawing/2014/main" id="{A87E54BD-478F-038A-C3F6-4245C1F49066}"/>
              </a:ext>
            </a:extLst>
          </p:cNvPr>
          <p:cNvPicPr>
            <a:picLocks noChangeAspect="1"/>
          </p:cNvPicPr>
          <p:nvPr/>
        </p:nvPicPr>
        <p:blipFill>
          <a:blip r:embed="rId3"/>
          <a:stretch>
            <a:fillRect/>
          </a:stretch>
        </p:blipFill>
        <p:spPr>
          <a:xfrm>
            <a:off x="3589901" y="2656258"/>
            <a:ext cx="2248979" cy="2986926"/>
          </a:xfrm>
          <a:prstGeom prst="rect">
            <a:avLst/>
          </a:prstGeom>
        </p:spPr>
      </p:pic>
      <p:pic>
        <p:nvPicPr>
          <p:cNvPr id="9" name="Picture 8" descr="A pair of sharp knives on a stand">
            <a:extLst>
              <a:ext uri="{FF2B5EF4-FFF2-40B4-BE49-F238E27FC236}">
                <a16:creationId xmlns:a16="http://schemas.microsoft.com/office/drawing/2014/main" id="{9C64DC99-9523-3F41-D83A-F258D71EA7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108" y="1600200"/>
            <a:ext cx="3407784" cy="4525963"/>
          </a:xfrm>
          <a:prstGeom prst="rect">
            <a:avLst/>
          </a:prstGeom>
        </p:spPr>
      </p:pic>
    </p:spTree>
    <p:extLst>
      <p:ext uri="{BB962C8B-B14F-4D97-AF65-F5344CB8AC3E}">
        <p14:creationId xmlns:p14="http://schemas.microsoft.com/office/powerpoint/2010/main" val="239669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15F2-F685-1C00-D513-99C85B658E5D}"/>
              </a:ext>
            </a:extLst>
          </p:cNvPr>
          <p:cNvSpPr>
            <a:spLocks noGrp="1"/>
          </p:cNvSpPr>
          <p:nvPr>
            <p:ph type="title" idx="4294967295"/>
          </p:nvPr>
        </p:nvSpPr>
        <p:spPr>
          <a:xfrm>
            <a:off x="0" y="3284538"/>
            <a:ext cx="3203575" cy="3573462"/>
          </a:xfrm>
          <a:prstGeom prst="rect">
            <a:avLst/>
          </a:prstGeom>
        </p:spPr>
        <p:txBody>
          <a:bodyPr lIns="91440" tIns="45720" rIns="91440" bIns="45720" anchor="ctr"/>
          <a:lstStyle/>
          <a:p>
            <a:br>
              <a:rPr lang="en-GB" sz="2400" b="0" dirty="0">
                <a:latin typeface="Open Sans"/>
                <a:ea typeface="Open Sans"/>
                <a:cs typeface="Open Sans"/>
              </a:rPr>
            </a:br>
            <a:br>
              <a:rPr lang="en-GB" sz="2400" b="0" dirty="0">
                <a:latin typeface="Open Sans"/>
                <a:ea typeface="Open Sans"/>
                <a:cs typeface="Open Sans"/>
              </a:rPr>
            </a:br>
            <a:endParaRPr lang="en-GB" sz="2000" dirty="0"/>
          </a:p>
        </p:txBody>
      </p:sp>
    </p:spTree>
    <p:extLst>
      <p:ext uri="{BB962C8B-B14F-4D97-AF65-F5344CB8AC3E}">
        <p14:creationId xmlns:p14="http://schemas.microsoft.com/office/powerpoint/2010/main" val="978689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t="-13000" r="-12000" b="-5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A530-3629-BB85-E4C9-C800588BA035}"/>
              </a:ext>
            </a:extLst>
          </p:cNvPr>
          <p:cNvSpPr>
            <a:spLocks noGrp="1"/>
          </p:cNvSpPr>
          <p:nvPr>
            <p:ph type="title"/>
          </p:nvPr>
        </p:nvSpPr>
        <p:spPr>
          <a:xfrm>
            <a:off x="0" y="3212976"/>
            <a:ext cx="3203848" cy="3645024"/>
          </a:xfrm>
        </p:spPr>
        <p:txBody>
          <a:bodyPr lIns="91440" tIns="45720" rIns="91440" bIns="45720" anchor="ctr"/>
          <a:lstStyle/>
          <a:p>
            <a:r>
              <a:rPr lang="en-GB" sz="2000" b="0" dirty="0">
                <a:latin typeface="Open Sans"/>
                <a:ea typeface="Open Sans"/>
                <a:cs typeface="Open Sans"/>
              </a:rPr>
              <a:t>These glasses were used to convey hidden symbols and messages of support to </a:t>
            </a:r>
            <a:r>
              <a:rPr lang="en-GB" sz="2000" b="0" dirty="0" err="1">
                <a:latin typeface="Open Sans"/>
                <a:ea typeface="Open Sans"/>
                <a:cs typeface="Open Sans"/>
              </a:rPr>
              <a:t>Jacobites</a:t>
            </a:r>
            <a:r>
              <a:rPr lang="en-GB" sz="2000" b="0" dirty="0">
                <a:latin typeface="Open Sans"/>
                <a:ea typeface="Open Sans"/>
                <a:cs typeface="Open Sans"/>
              </a:rPr>
              <a:t>.</a:t>
            </a:r>
            <a:br>
              <a:rPr lang="en-GB" sz="2000" b="0" dirty="0"/>
            </a:br>
            <a:br>
              <a:rPr lang="en-GB" sz="2000" b="0" dirty="0"/>
            </a:br>
            <a:r>
              <a:rPr lang="en-GB" sz="2000" b="0" dirty="0">
                <a:latin typeface="Open Sans"/>
                <a:ea typeface="Open Sans"/>
                <a:cs typeface="Open Sans"/>
              </a:rPr>
              <a:t>What sort of symbols can you see?</a:t>
            </a:r>
            <a:endParaRPr lang="en-GB" sz="2000" b="0" dirty="0"/>
          </a:p>
        </p:txBody>
      </p:sp>
      <p:sp>
        <p:nvSpPr>
          <p:cNvPr id="3" name="Subtitle 2">
            <a:extLst>
              <a:ext uri="{FF2B5EF4-FFF2-40B4-BE49-F238E27FC236}">
                <a16:creationId xmlns:a16="http://schemas.microsoft.com/office/drawing/2014/main" id="{FF2F4EA6-4DE7-EAF2-5AE8-58CFC5722A12}"/>
              </a:ext>
            </a:extLst>
          </p:cNvPr>
          <p:cNvSpPr>
            <a:spLocks noGrp="1"/>
          </p:cNvSpPr>
          <p:nvPr>
            <p:ph type="subTitle" idx="10"/>
          </p:nvPr>
        </p:nvSpPr>
        <p:spPr>
          <a:xfrm>
            <a:off x="0" y="1556792"/>
            <a:ext cx="3563888" cy="1440160"/>
          </a:xfrm>
        </p:spPr>
        <p:txBody>
          <a:bodyPr wrap="square" lIns="91440" tIns="45720" rIns="91440" bIns="45720" anchor="ctr">
            <a:noAutofit/>
          </a:bodyPr>
          <a:lstStyle/>
          <a:p>
            <a:pPr algn="ctr"/>
            <a:r>
              <a:rPr lang="en-GB" dirty="0">
                <a:latin typeface="Open Sans Semibold"/>
                <a:ea typeface="Open Sans Semibold"/>
                <a:cs typeface="Open Sans Semibold"/>
              </a:rPr>
              <a:t>Jacobite Glasses </a:t>
            </a:r>
          </a:p>
        </p:txBody>
      </p:sp>
    </p:spTree>
    <p:extLst>
      <p:ext uri="{BB962C8B-B14F-4D97-AF65-F5344CB8AC3E}">
        <p14:creationId xmlns:p14="http://schemas.microsoft.com/office/powerpoint/2010/main" val="270647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t="-39000" r="-22000" b="-3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D3BF33-912C-A756-D7A2-D9A9CA7FE0D5}"/>
              </a:ext>
            </a:extLst>
          </p:cNvPr>
          <p:cNvSpPr/>
          <p:nvPr/>
        </p:nvSpPr>
        <p:spPr>
          <a:xfrm>
            <a:off x="35496" y="1484784"/>
            <a:ext cx="3528392" cy="1584176"/>
          </a:xfrm>
          <a:prstGeom prst="rect">
            <a:avLst/>
          </a:prstGeom>
          <a:noFill/>
          <a:ln>
            <a:solidFill>
              <a:srgbClr val="00A9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dirty="0">
                <a:latin typeface="Open Sans Semibold"/>
                <a:ea typeface="Open Sans Semibold"/>
                <a:cs typeface="Open Sans Semibold"/>
              </a:rPr>
              <a:t>Pendant </a:t>
            </a:r>
            <a:r>
              <a:rPr lang="en-GB" sz="3200" dirty="0">
                <a:latin typeface="Open Sans Semibold"/>
                <a:ea typeface="Open Sans"/>
                <a:cs typeface="Open Sans"/>
              </a:rPr>
              <a:t>Cross</a:t>
            </a:r>
          </a:p>
        </p:txBody>
      </p:sp>
      <p:sp>
        <p:nvSpPr>
          <p:cNvPr id="3" name="TextBox 2">
            <a:extLst>
              <a:ext uri="{FF2B5EF4-FFF2-40B4-BE49-F238E27FC236}">
                <a16:creationId xmlns:a16="http://schemas.microsoft.com/office/drawing/2014/main" id="{2689386C-CB43-9D7B-89F3-2305D3FA94DF}"/>
              </a:ext>
            </a:extLst>
          </p:cNvPr>
          <p:cNvSpPr txBox="1"/>
          <p:nvPr/>
        </p:nvSpPr>
        <p:spPr>
          <a:xfrm>
            <a:off x="183663" y="3581317"/>
            <a:ext cx="3045502" cy="2554545"/>
          </a:xfrm>
          <a:prstGeom prst="rect">
            <a:avLst/>
          </a:prstGeom>
          <a:noFill/>
        </p:spPr>
        <p:txBody>
          <a:bodyPr wrap="square" lIns="91440" tIns="45720" rIns="91440" bIns="45720" rtlCol="0" anchor="t">
            <a:spAutoFit/>
          </a:bodyPr>
          <a:lstStyle/>
          <a:p>
            <a:r>
              <a:rPr lang="en-GB" sz="2000" dirty="0">
                <a:solidFill>
                  <a:schemeClr val="bg1">
                    <a:lumMod val="95000"/>
                  </a:schemeClr>
                </a:solidFill>
                <a:latin typeface="Open Sans"/>
                <a:ea typeface="Open Sans"/>
                <a:cs typeface="Open Sans"/>
              </a:rPr>
              <a:t>This Cross was found on the Southern side of the battlefield, during the 2006 Archaeological digs.</a:t>
            </a:r>
          </a:p>
          <a:p>
            <a:endParaRPr lang="en-GB" sz="2000" dirty="0">
              <a:solidFill>
                <a:schemeClr val="bg1">
                  <a:lumMod val="95000"/>
                </a:schemeClr>
              </a:solidFill>
              <a:latin typeface="Open Sans"/>
              <a:ea typeface="Open Sans"/>
              <a:cs typeface="Open Sans"/>
            </a:endParaRPr>
          </a:p>
          <a:p>
            <a:r>
              <a:rPr lang="en-GB" sz="2000" dirty="0">
                <a:solidFill>
                  <a:schemeClr val="bg1">
                    <a:lumMod val="95000"/>
                  </a:schemeClr>
                </a:solidFill>
                <a:latin typeface="Open Sans"/>
                <a:ea typeface="Open Sans"/>
                <a:cs typeface="Open Sans"/>
              </a:rPr>
              <a:t>Who do you think belonged to?</a:t>
            </a:r>
          </a:p>
        </p:txBody>
      </p:sp>
    </p:spTree>
    <p:extLst>
      <p:ext uri="{BB962C8B-B14F-4D97-AF65-F5344CB8AC3E}">
        <p14:creationId xmlns:p14="http://schemas.microsoft.com/office/powerpoint/2010/main" val="1417768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TS Powerpoint 2018" id="{77161B9D-3E54-3747-816B-007E55D1C631}" vid="{E824BABC-3DDA-0C44-9DD6-2BCC3677FE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7092123-dc15-49fa-abad-54672ff88f7b" xsi:nil="true"/>
    <lcf76f155ced4ddcb4097134ff3c332f xmlns="11a8797a-d163-45b7-8bc8-c52821007aa4">
      <Terms xmlns="http://schemas.microsoft.com/office/infopath/2007/PartnerControls"/>
    </lcf76f155ced4ddcb4097134ff3c332f>
    <_Flow_SignoffStatus xmlns="11a8797a-d163-45b7-8bc8-c52821007aa4" xsi:nil="true"/>
    <SharedWithUsers xmlns="e7092123-dc15-49fa-abad-54672ff88f7b">
      <UserInfo>
        <DisplayName>Kathleen Boal</DisplayName>
        <AccountId>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7081136C2F8248BCCACA380BACC3B9" ma:contentTypeVersion="19" ma:contentTypeDescription="Create a new document." ma:contentTypeScope="" ma:versionID="482ba601504be68e3fbe1b94ba81b37f">
  <xsd:schema xmlns:xsd="http://www.w3.org/2001/XMLSchema" xmlns:xs="http://www.w3.org/2001/XMLSchema" xmlns:p="http://schemas.microsoft.com/office/2006/metadata/properties" xmlns:ns2="e7092123-dc15-49fa-abad-54672ff88f7b" xmlns:ns3="11a8797a-d163-45b7-8bc8-c52821007aa4" targetNamespace="http://schemas.microsoft.com/office/2006/metadata/properties" ma:root="true" ma:fieldsID="3b607c2bdcfa18fd6915350518e9e73f" ns2:_="" ns3:_="">
    <xsd:import namespace="e7092123-dc15-49fa-abad-54672ff88f7b"/>
    <xsd:import namespace="11a8797a-d163-45b7-8bc8-c5282100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MediaLengthInSeconds" minOccurs="0"/>
                <xsd:element ref="ns3:_Flow_SignoffStatu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092123-dc15-49fa-abad-54672ff88f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61a1619-2ead-4c53-a9a1-3ccdf5541a3a}" ma:internalName="TaxCatchAll" ma:showField="CatchAllData" ma:web="e7092123-dc15-49fa-abad-54672ff88f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a8797a-d163-45b7-8bc8-c5282100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e441675-9906-4f7d-9b68-c41dda5456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13F8B3-7164-45BC-93A3-B3559C593FB8}">
  <ds:schemaRefs>
    <ds:schemaRef ds:uri="http://www.w3.org/XML/1998/namespace"/>
    <ds:schemaRef ds:uri="http://purl.org/dc/dcmitype/"/>
    <ds:schemaRef ds:uri="11a8797a-d163-45b7-8bc8-c52821007aa4"/>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e7092123-dc15-49fa-abad-54672ff88f7b"/>
    <ds:schemaRef ds:uri="http://schemas.microsoft.com/office/2006/metadata/properties"/>
  </ds:schemaRefs>
</ds:datastoreItem>
</file>

<file path=customXml/itemProps2.xml><?xml version="1.0" encoding="utf-8"?>
<ds:datastoreItem xmlns:ds="http://schemas.openxmlformats.org/officeDocument/2006/customXml" ds:itemID="{2535E026-BDC2-45B7-9B43-9261E2BA06E6}"/>
</file>

<file path=customXml/itemProps3.xml><?xml version="1.0" encoding="utf-8"?>
<ds:datastoreItem xmlns:ds="http://schemas.openxmlformats.org/officeDocument/2006/customXml" ds:itemID="{9CBB7948-2DD9-48A8-A080-ABF4D4723B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NTS Powerpoint 2018</Template>
  <TotalTime>655</TotalTime>
  <Words>432</Words>
  <Application>Microsoft Office PowerPoint</Application>
  <PresentationFormat>On-screen Show (4:3)</PresentationFormat>
  <Paragraphs>40</Paragraphs>
  <Slides>13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Open Sans</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  </vt:lpstr>
      <vt:lpstr>These glasses were used to convey hidden symbols and messages of support to Jacobites.  What sort of symbols can you see?</vt:lpstr>
      <vt:lpstr>PowerPoint Presentation</vt:lpstr>
      <vt:lpstr>The Brodie Sword was given to Charles Edward Stuart as part of a 21st Birthday Gift from the Duke of Perth.   </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Museum Curators!</dc:title>
  <dc:creator>Microsoft Office User</dc:creator>
  <cp:lastModifiedBy>Kathleen Boal</cp:lastModifiedBy>
  <cp:revision>366</cp:revision>
  <dcterms:created xsi:type="dcterms:W3CDTF">2018-03-21T13:09:18Z</dcterms:created>
  <dcterms:modified xsi:type="dcterms:W3CDTF">2023-12-13T15:27:48Z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0x0101002C7081136C2F8248BCCACA380BACC3B9</vt:lpwstr>
  </property>
  <property fmtid="{D5CDD505-2E9C-101B-9397-08002B2CF9AE}" pid="3" name="_dlc_DocIdItemGuid">
    <vt:lpwstr>44495e37-18d9-4d38-809a-dd63e4b02119</vt:lpwstr>
  </property>
  <property fmtid="{D5CDD505-2E9C-101B-9397-08002B2CF9AE}" pid="4" name="MediaServiceImageTags">
    <vt:lpwstr/>
  </property>
</Properties>
</file>